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8" r:id="rId5"/>
    <p:sldId id="262" r:id="rId6"/>
    <p:sldId id="263" r:id="rId7"/>
    <p:sldId id="284" r:id="rId8"/>
    <p:sldId id="285" r:id="rId9"/>
    <p:sldId id="286" r:id="rId10"/>
    <p:sldId id="287" r:id="rId11"/>
    <p:sldId id="289" r:id="rId12"/>
    <p:sldId id="29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E4F8-C1E2-41FF-B53E-454148A86D27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4E0E-0C15-4DB1-B0B0-05E4D734A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E4F8-C1E2-41FF-B53E-454148A86D27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4E0E-0C15-4DB1-B0B0-05E4D734A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E4F8-C1E2-41FF-B53E-454148A86D27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4E0E-0C15-4DB1-B0B0-05E4D734A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E4F8-C1E2-41FF-B53E-454148A86D27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4E0E-0C15-4DB1-B0B0-05E4D734A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E4F8-C1E2-41FF-B53E-454148A86D27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4E0E-0C15-4DB1-B0B0-05E4D734A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E4F8-C1E2-41FF-B53E-454148A86D27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4E0E-0C15-4DB1-B0B0-05E4D734A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E4F8-C1E2-41FF-B53E-454148A86D27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4E0E-0C15-4DB1-B0B0-05E4D734A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E4F8-C1E2-41FF-B53E-454148A86D27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4E0E-0C15-4DB1-B0B0-05E4D734A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E4F8-C1E2-41FF-B53E-454148A86D27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4E0E-0C15-4DB1-B0B0-05E4D734A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E4F8-C1E2-41FF-B53E-454148A86D27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4E0E-0C15-4DB1-B0B0-05E4D734A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E4F8-C1E2-41FF-B53E-454148A86D27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4E0E-0C15-4DB1-B0B0-05E4D734A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9E4F8-C1E2-41FF-B53E-454148A86D27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64E0E-0C15-4DB1-B0B0-05E4D734A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</a:rPr>
              <a:t>UJI SUBSTANTIF</a:t>
            </a:r>
            <a:endParaRPr lang="en-US" sz="6600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sz="7200" b="1" dirty="0" smtClean="0">
                <a:solidFill>
                  <a:srgbClr val="FF0000"/>
                </a:solidFill>
                <a:latin typeface="Broadway" pitchFamily="82" charset="0"/>
                <a:cs typeface="Aharoni" pitchFamily="2" charset="-79"/>
              </a:rPr>
              <a:t>KAS</a:t>
            </a:r>
            <a:endParaRPr lang="en-US" sz="7200" b="1" dirty="0">
              <a:solidFill>
                <a:srgbClr val="FF0000"/>
              </a:solidFill>
              <a:latin typeface="Broadway" pitchFamily="82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 </a:t>
            </a:r>
            <a:r>
              <a:rPr lang="en-US" b="1" dirty="0"/>
              <a:t/>
            </a:r>
            <a:br>
              <a:rPr lang="en-US" b="1" dirty="0"/>
            </a:b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391026"/>
              </p:ext>
            </p:extLst>
          </p:nvPr>
        </p:nvGraphicFramePr>
        <p:xfrm>
          <a:off x="76199" y="685800"/>
          <a:ext cx="8382000" cy="5852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87142"/>
                <a:gridCol w="769776"/>
                <a:gridCol w="855306"/>
                <a:gridCol w="769776"/>
              </a:tblGrid>
              <a:tr h="54403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id-ID" sz="4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chemeClr val="accent1"/>
                          </a:solidFill>
                          <a:effectLst/>
                        </a:rPr>
                        <a:t>Pengujian</a:t>
                      </a:r>
                      <a:r>
                        <a:rPr lang="en-US" sz="2800" b="1" dirty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accent1"/>
                          </a:solidFill>
                          <a:effectLst/>
                        </a:rPr>
                        <a:t>Penggelapan</a:t>
                      </a:r>
                      <a:r>
                        <a:rPr lang="en-US" sz="2800" b="1" dirty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accent1"/>
                          </a:solidFill>
                          <a:effectLst/>
                        </a:rPr>
                        <a:t>kas</a:t>
                      </a:r>
                      <a:endParaRPr lang="id-ID" sz="2800" b="1" dirty="0" smtClean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id-ID" sz="48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</a:rPr>
                        <a:t>Buat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</a:rPr>
                        <a:t>daftar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 transfer bank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</a:rPr>
                        <a:t>dalam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</a:rPr>
                        <a:t>periode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</a:rPr>
                        <a:t>sebelumnya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</a:rPr>
                        <a:t>dan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</a:rPr>
                        <a:t>sesudah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</a:rPr>
                        <a:t>tanggal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</a:rPr>
                        <a:t>neraca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</a:rPr>
                        <a:t>untuk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</a:rPr>
                        <a:t>menemukan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</a:rPr>
                        <a:t>kemungkinan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</a:rPr>
                        <a:t>terjadinya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 check kitting</a:t>
                      </a:r>
                      <a:endParaRPr lang="id-ID" sz="48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</a:rPr>
                        <a:t>Buat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</a:rPr>
                        <a:t>dan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</a:rPr>
                        <a:t>lakukan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</a:rPr>
                        <a:t>analisis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</a:rPr>
                        <a:t>terhadap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</a:rPr>
                        <a:t>rekonsiliasi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 bank 4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</a:rPr>
                        <a:t>kolom</a:t>
                      </a:r>
                      <a:endParaRPr lang="id-ID" sz="48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217170" indent="-228600" algn="just">
                        <a:spcAft>
                          <a:spcPts val="0"/>
                        </a:spcAft>
                      </a:pPr>
                      <a:r>
                        <a:rPr lang="id-ID" sz="2800" b="1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effectLst/>
                        </a:rPr>
                        <a:t>Periksa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</a:rPr>
                        <a:t>adanya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</a:rPr>
                        <a:t>kemungkinan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</a:rPr>
                        <a:t>penggelapan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</a:rPr>
                        <a:t>kas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</a:rPr>
                        <a:t>dengan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 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</a:rPr>
                        <a:t>cara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 lapping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</a:rPr>
                        <a:t>penerimaan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</a:rPr>
                        <a:t>dan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</a:rPr>
                        <a:t>pengeluaran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</a:rPr>
                        <a:t>kas</a:t>
                      </a:r>
                      <a:endParaRPr lang="id-ID" sz="48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 </a:t>
                      </a:r>
                      <a:endParaRPr lang="id-ID" sz="4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366" marR="5636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d-ID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366" marR="5636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d-ID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366" marR="5636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id-ID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366" marR="56366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4358619" y="-27135"/>
            <a:ext cx="16650307" cy="48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770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P</a:t>
            </a:r>
            <a:r>
              <a:rPr lang="en-US" b="1" dirty="0" err="1" smtClean="0">
                <a:solidFill>
                  <a:srgbClr val="FF0000"/>
                </a:solidFill>
              </a:rPr>
              <a:t>rosedur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work-back</a:t>
            </a:r>
            <a:r>
              <a:rPr lang="id-ID" b="1" dirty="0">
                <a:solidFill>
                  <a:srgbClr val="FF0000"/>
                </a:solidFill>
              </a:rPr>
              <a:t/>
            </a:r>
            <a:br>
              <a:rPr lang="id-ID" b="1" dirty="0">
                <a:solidFill>
                  <a:srgbClr val="FF0000"/>
                </a:solidFill>
              </a:rPr>
            </a:br>
            <a:r>
              <a:rPr lang="en-US" b="1" dirty="0"/>
              <a:t> 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0000" lnSpcReduction="20000"/>
          </a:bodyPr>
          <a:lstStyle/>
          <a:p>
            <a:endParaRPr lang="id-ID" b="1" dirty="0"/>
          </a:p>
          <a:p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Saldo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kas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pada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tanggal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perhitungan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kas</a:t>
            </a:r>
            <a:endParaRPr lang="id-ID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 (</a:t>
            </a:r>
            <a:r>
              <a:rPr lang="en-US" b="1" dirty="0" err="1">
                <a:solidFill>
                  <a:srgbClr val="002060"/>
                </a:solidFill>
              </a:rPr>
              <a:t>misal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tanggal</a:t>
            </a:r>
            <a:r>
              <a:rPr lang="en-US" b="1" dirty="0">
                <a:solidFill>
                  <a:srgbClr val="002060"/>
                </a:solidFill>
              </a:rPr>
              <a:t> 10 </a:t>
            </a:r>
            <a:r>
              <a:rPr lang="en-US" b="1" dirty="0" err="1">
                <a:solidFill>
                  <a:srgbClr val="002060"/>
                </a:solidFill>
              </a:rPr>
              <a:t>Maret</a:t>
            </a:r>
            <a:r>
              <a:rPr lang="en-US" b="1" dirty="0">
                <a:solidFill>
                  <a:srgbClr val="002060"/>
                </a:solidFill>
              </a:rPr>
              <a:t> 2013)			</a:t>
            </a:r>
            <a:r>
              <a:rPr lang="en-US" b="1" dirty="0" smtClean="0">
                <a:solidFill>
                  <a:srgbClr val="002060"/>
                </a:solidFill>
              </a:rPr>
              <a:t>    </a:t>
            </a:r>
            <a:r>
              <a:rPr lang="en-US" b="1" dirty="0">
                <a:solidFill>
                  <a:srgbClr val="002060"/>
                </a:solidFill>
              </a:rPr>
              <a:t>xxx</a:t>
            </a:r>
            <a:endParaRPr lang="id-ID" b="1" dirty="0">
              <a:solidFill>
                <a:srgbClr val="002060"/>
              </a:solidFill>
            </a:endParaRPr>
          </a:p>
          <a:p>
            <a:r>
              <a:rPr lang="en-US" b="1" dirty="0" err="1">
                <a:solidFill>
                  <a:srgbClr val="002060"/>
                </a:solidFill>
              </a:rPr>
              <a:t>Ditambah</a:t>
            </a:r>
            <a:r>
              <a:rPr lang="en-US" b="1" dirty="0">
                <a:solidFill>
                  <a:srgbClr val="002060"/>
                </a:solidFill>
              </a:rPr>
              <a:t> :</a:t>
            </a:r>
            <a:endParaRPr lang="id-ID" b="1" dirty="0">
              <a:solidFill>
                <a:srgbClr val="002060"/>
              </a:solidFill>
            </a:endParaRPr>
          </a:p>
          <a:p>
            <a:r>
              <a:rPr lang="en-US" b="1" dirty="0" err="1">
                <a:solidFill>
                  <a:srgbClr val="002060"/>
                </a:solidFill>
              </a:rPr>
              <a:t>Pengeluaran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kas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tanggal</a:t>
            </a:r>
            <a:r>
              <a:rPr lang="en-US" b="1" dirty="0">
                <a:solidFill>
                  <a:srgbClr val="002060"/>
                </a:solidFill>
              </a:rPr>
              <a:t> 1 </a:t>
            </a:r>
            <a:r>
              <a:rPr lang="en-US" b="1" dirty="0" err="1">
                <a:solidFill>
                  <a:srgbClr val="002060"/>
                </a:solidFill>
              </a:rPr>
              <a:t>januari</a:t>
            </a:r>
            <a:r>
              <a:rPr lang="en-US" b="1" dirty="0">
                <a:solidFill>
                  <a:srgbClr val="002060"/>
                </a:solidFill>
              </a:rPr>
              <a:t> s/d </a:t>
            </a:r>
            <a:endParaRPr lang="id-ID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10 </a:t>
            </a:r>
            <a:r>
              <a:rPr lang="en-US" b="1" dirty="0" err="1">
                <a:solidFill>
                  <a:srgbClr val="002060"/>
                </a:solidFill>
              </a:rPr>
              <a:t>Maret</a:t>
            </a:r>
            <a:r>
              <a:rPr lang="en-US" b="1" dirty="0">
                <a:solidFill>
                  <a:srgbClr val="002060"/>
                </a:solidFill>
              </a:rPr>
              <a:t> 2013					    xxx</a:t>
            </a:r>
            <a:endParaRPr lang="id-ID" b="1" dirty="0">
              <a:solidFill>
                <a:srgbClr val="002060"/>
              </a:solidFill>
            </a:endParaRPr>
          </a:p>
          <a:p>
            <a:r>
              <a:rPr lang="en-US" b="1" dirty="0" err="1">
                <a:solidFill>
                  <a:srgbClr val="002060"/>
                </a:solidFill>
              </a:rPr>
              <a:t>Dikurangi</a:t>
            </a:r>
            <a:r>
              <a:rPr lang="en-US" b="1" dirty="0">
                <a:solidFill>
                  <a:srgbClr val="002060"/>
                </a:solidFill>
              </a:rPr>
              <a:t> :</a:t>
            </a:r>
            <a:endParaRPr lang="id-ID" b="1" dirty="0">
              <a:solidFill>
                <a:srgbClr val="002060"/>
              </a:solidFill>
            </a:endParaRPr>
          </a:p>
          <a:p>
            <a:r>
              <a:rPr lang="en-US" b="1" dirty="0" err="1">
                <a:solidFill>
                  <a:srgbClr val="002060"/>
                </a:solidFill>
              </a:rPr>
              <a:t>Penerimaan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kas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tanggal</a:t>
            </a:r>
            <a:r>
              <a:rPr lang="en-US" b="1" dirty="0">
                <a:solidFill>
                  <a:srgbClr val="002060"/>
                </a:solidFill>
              </a:rPr>
              <a:t> 1 </a:t>
            </a:r>
            <a:r>
              <a:rPr lang="en-US" b="1" dirty="0" err="1">
                <a:solidFill>
                  <a:srgbClr val="002060"/>
                </a:solidFill>
              </a:rPr>
              <a:t>januari</a:t>
            </a:r>
            <a:r>
              <a:rPr lang="en-US" b="1" dirty="0">
                <a:solidFill>
                  <a:srgbClr val="002060"/>
                </a:solidFill>
              </a:rPr>
              <a:t> s/d					 10 </a:t>
            </a:r>
            <a:r>
              <a:rPr lang="en-US" b="1" dirty="0" err="1">
                <a:solidFill>
                  <a:srgbClr val="002060"/>
                </a:solidFill>
              </a:rPr>
              <a:t>Maret</a:t>
            </a:r>
            <a:r>
              <a:rPr lang="en-US" b="1" dirty="0">
                <a:solidFill>
                  <a:srgbClr val="002060"/>
                </a:solidFill>
              </a:rPr>
              <a:t> 2013			</a:t>
            </a:r>
            <a:r>
              <a:rPr lang="id-ID" b="1" dirty="0" smtClean="0">
                <a:solidFill>
                  <a:srgbClr val="002060"/>
                </a:solidFill>
              </a:rPr>
              <a:t>              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(xxx)</a:t>
            </a:r>
            <a:endParaRPr lang="id-ID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d-ID" b="1" dirty="0">
                <a:solidFill>
                  <a:srgbClr val="002060"/>
                </a:solidFill>
              </a:rPr>
              <a:t>	</a:t>
            </a:r>
            <a:r>
              <a:rPr lang="id-ID" b="1" dirty="0" smtClean="0">
                <a:solidFill>
                  <a:srgbClr val="002060"/>
                </a:solidFill>
              </a:rPr>
              <a:t>						</a:t>
            </a:r>
            <a:r>
              <a:rPr lang="en-US" b="1" dirty="0" smtClean="0">
                <a:solidFill>
                  <a:srgbClr val="002060"/>
                </a:solidFill>
              </a:rPr>
              <a:t>-------</a:t>
            </a:r>
            <a:r>
              <a:rPr lang="en-US" b="1" dirty="0">
                <a:solidFill>
                  <a:srgbClr val="002060"/>
                </a:solidFill>
              </a:rPr>
              <a:t>	</a:t>
            </a:r>
            <a:endParaRPr lang="id-ID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002060"/>
                </a:solidFill>
              </a:rPr>
              <a:t>Saldo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cash on hand </a:t>
            </a:r>
            <a:r>
              <a:rPr lang="en-US" b="1" dirty="0" err="1">
                <a:solidFill>
                  <a:srgbClr val="002060"/>
                </a:solidFill>
              </a:rPr>
              <a:t>tanggal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id-ID" b="1" dirty="0" smtClean="0">
                <a:solidFill>
                  <a:srgbClr val="002060"/>
                </a:solidFill>
              </a:rPr>
              <a:t>				xxx</a:t>
            </a:r>
            <a:endParaRPr lang="id-ID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31 </a:t>
            </a:r>
            <a:r>
              <a:rPr lang="en-US" b="1" dirty="0" smtClean="0">
                <a:solidFill>
                  <a:srgbClr val="002060"/>
                </a:solidFill>
              </a:rPr>
              <a:t>D</a:t>
            </a:r>
            <a:r>
              <a:rPr lang="id-ID" b="1" dirty="0" smtClean="0">
                <a:solidFill>
                  <a:srgbClr val="002060"/>
                </a:solidFill>
              </a:rPr>
              <a:t>e</a:t>
            </a:r>
            <a:r>
              <a:rPr lang="en-US" b="1" dirty="0" err="1" smtClean="0">
                <a:solidFill>
                  <a:srgbClr val="002060"/>
                </a:solidFill>
              </a:rPr>
              <a:t>sember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2012	</a:t>
            </a:r>
            <a:endParaRPr lang="id-ID" b="1" dirty="0" smtClean="0">
              <a:solidFill>
                <a:srgbClr val="002060"/>
              </a:solidFill>
            </a:endParaRPr>
          </a:p>
          <a:p>
            <a:r>
              <a:rPr lang="id-ID" b="1" dirty="0">
                <a:solidFill>
                  <a:srgbClr val="002060"/>
                </a:solidFill>
              </a:rPr>
              <a:t> </a:t>
            </a:r>
            <a:r>
              <a:rPr lang="id-ID" b="1" dirty="0" smtClean="0">
                <a:solidFill>
                  <a:srgbClr val="002060"/>
                </a:solidFill>
              </a:rPr>
              <a:t>                                                  </a:t>
            </a:r>
            <a:r>
              <a:rPr lang="en-US" b="1" dirty="0">
                <a:solidFill>
                  <a:srgbClr val="002060"/>
                </a:solidFill>
              </a:rPr>
              <a:t>		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		</a:t>
            </a:r>
            <a:r>
              <a:rPr lang="en-US" b="1" dirty="0" smtClean="0">
                <a:solidFill>
                  <a:srgbClr val="002060"/>
                </a:solidFill>
              </a:rPr>
              <a:t>====</a:t>
            </a:r>
            <a:endParaRPr lang="id-ID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 </a:t>
            </a:r>
            <a:endParaRPr lang="id-ID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49400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rgbClr val="C00000"/>
                </a:solidFill>
              </a:rPr>
              <a:t>PROSEDUR MAJU</a:t>
            </a:r>
            <a:endParaRPr lang="id-ID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err="1">
                <a:solidFill>
                  <a:srgbClr val="00B050"/>
                </a:solidFill>
              </a:rPr>
              <a:t>Saldo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kas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pada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tanggal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perhitungan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kas</a:t>
            </a:r>
            <a:endParaRPr lang="id-ID" b="1" dirty="0">
              <a:solidFill>
                <a:srgbClr val="00B050"/>
              </a:solidFill>
            </a:endParaRPr>
          </a:p>
          <a:p>
            <a:r>
              <a:rPr lang="en-US" b="1" dirty="0">
                <a:solidFill>
                  <a:srgbClr val="00B050"/>
                </a:solidFill>
              </a:rPr>
              <a:t> (</a:t>
            </a:r>
            <a:r>
              <a:rPr lang="en-US" b="1" dirty="0" err="1">
                <a:solidFill>
                  <a:srgbClr val="00B050"/>
                </a:solidFill>
              </a:rPr>
              <a:t>misal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tanggal</a:t>
            </a:r>
            <a:r>
              <a:rPr lang="en-US" b="1" dirty="0">
                <a:solidFill>
                  <a:srgbClr val="00B050"/>
                </a:solidFill>
              </a:rPr>
              <a:t> 25 </a:t>
            </a:r>
            <a:r>
              <a:rPr lang="en-US" b="1" dirty="0" err="1">
                <a:solidFill>
                  <a:srgbClr val="00B050"/>
                </a:solidFill>
              </a:rPr>
              <a:t>Desember</a:t>
            </a:r>
            <a:r>
              <a:rPr lang="en-US" b="1" dirty="0">
                <a:solidFill>
                  <a:srgbClr val="00B050"/>
                </a:solidFill>
              </a:rPr>
              <a:t> 2012)		</a:t>
            </a:r>
            <a:r>
              <a:rPr lang="id-ID" b="1" dirty="0" smtClean="0">
                <a:solidFill>
                  <a:srgbClr val="00B050"/>
                </a:solidFill>
              </a:rPr>
              <a:t>   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xxx</a:t>
            </a:r>
            <a:endParaRPr lang="id-ID" b="1" dirty="0">
              <a:solidFill>
                <a:srgbClr val="00B050"/>
              </a:solidFill>
            </a:endParaRPr>
          </a:p>
          <a:p>
            <a:r>
              <a:rPr lang="en-US" b="1" dirty="0" err="1">
                <a:solidFill>
                  <a:srgbClr val="00B050"/>
                </a:solidFill>
              </a:rPr>
              <a:t>Ditambah</a:t>
            </a:r>
            <a:r>
              <a:rPr lang="en-US" b="1" dirty="0">
                <a:solidFill>
                  <a:srgbClr val="00B050"/>
                </a:solidFill>
              </a:rPr>
              <a:t> :</a:t>
            </a:r>
            <a:endParaRPr lang="id-ID" b="1" dirty="0">
              <a:solidFill>
                <a:srgbClr val="00B050"/>
              </a:solidFill>
            </a:endParaRPr>
          </a:p>
          <a:p>
            <a:r>
              <a:rPr lang="en-US" b="1" dirty="0" err="1">
                <a:solidFill>
                  <a:srgbClr val="00B050"/>
                </a:solidFill>
              </a:rPr>
              <a:t>Penerimaan</a:t>
            </a:r>
            <a:r>
              <a:rPr lang="en-US" b="1" dirty="0">
                <a:solidFill>
                  <a:srgbClr val="00B050"/>
                </a:solidFill>
              </a:rPr>
              <a:t> 26-31 </a:t>
            </a:r>
            <a:r>
              <a:rPr lang="en-US" b="1" dirty="0" err="1">
                <a:solidFill>
                  <a:srgbClr val="00B050"/>
                </a:solidFill>
              </a:rPr>
              <a:t>Desember</a:t>
            </a:r>
            <a:r>
              <a:rPr lang="en-US" b="1" dirty="0">
                <a:solidFill>
                  <a:srgbClr val="00B050"/>
                </a:solidFill>
              </a:rPr>
              <a:t> 2012		</a:t>
            </a:r>
            <a:r>
              <a:rPr lang="en-US" b="1" dirty="0" smtClean="0">
                <a:solidFill>
                  <a:srgbClr val="00B050"/>
                </a:solidFill>
              </a:rPr>
              <a:t>    </a:t>
            </a:r>
            <a:r>
              <a:rPr lang="en-US" b="1" dirty="0">
                <a:solidFill>
                  <a:srgbClr val="00B050"/>
                </a:solidFill>
              </a:rPr>
              <a:t>xxx</a:t>
            </a:r>
            <a:endParaRPr lang="id-ID" b="1" dirty="0">
              <a:solidFill>
                <a:srgbClr val="00B050"/>
              </a:solidFill>
            </a:endParaRPr>
          </a:p>
          <a:p>
            <a:r>
              <a:rPr lang="en-US" b="1" dirty="0" err="1">
                <a:solidFill>
                  <a:srgbClr val="00B050"/>
                </a:solidFill>
              </a:rPr>
              <a:t>Dikurangi</a:t>
            </a:r>
            <a:r>
              <a:rPr lang="en-US" b="1" dirty="0">
                <a:solidFill>
                  <a:srgbClr val="00B050"/>
                </a:solidFill>
              </a:rPr>
              <a:t> :</a:t>
            </a:r>
            <a:endParaRPr lang="id-ID" b="1" dirty="0">
              <a:solidFill>
                <a:srgbClr val="00B050"/>
              </a:solidFill>
            </a:endParaRPr>
          </a:p>
          <a:p>
            <a:r>
              <a:rPr lang="en-US" b="1" dirty="0" err="1">
                <a:solidFill>
                  <a:srgbClr val="00B050"/>
                </a:solidFill>
              </a:rPr>
              <a:t>Pengeluaran</a:t>
            </a:r>
            <a:r>
              <a:rPr lang="en-US" b="1" dirty="0">
                <a:solidFill>
                  <a:srgbClr val="00B050"/>
                </a:solidFill>
              </a:rPr>
              <a:t> 26-31 </a:t>
            </a:r>
            <a:r>
              <a:rPr lang="en-US" b="1" dirty="0" err="1">
                <a:solidFill>
                  <a:srgbClr val="00B050"/>
                </a:solidFill>
              </a:rPr>
              <a:t>Desember</a:t>
            </a:r>
            <a:r>
              <a:rPr lang="en-US" b="1" dirty="0">
                <a:solidFill>
                  <a:srgbClr val="00B050"/>
                </a:solidFill>
              </a:rPr>
              <a:t> 2012		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(xxx</a:t>
            </a:r>
            <a:r>
              <a:rPr lang="en-US" b="1" dirty="0" smtClean="0">
                <a:solidFill>
                  <a:srgbClr val="00B050"/>
                </a:solidFill>
              </a:rPr>
              <a:t>)</a:t>
            </a:r>
            <a:r>
              <a:rPr lang="en-US" b="1" dirty="0">
                <a:solidFill>
                  <a:srgbClr val="00B050"/>
                </a:solidFill>
              </a:rPr>
              <a:t>								 </a:t>
            </a:r>
            <a:r>
              <a:rPr lang="en-US" b="1" dirty="0" smtClean="0">
                <a:solidFill>
                  <a:srgbClr val="00B050"/>
                </a:solidFill>
              </a:rPr>
              <a:t>-------</a:t>
            </a:r>
            <a:endParaRPr lang="id-ID" b="1" dirty="0">
              <a:solidFill>
                <a:srgbClr val="00B050"/>
              </a:solidFill>
            </a:endParaRPr>
          </a:p>
          <a:p>
            <a:r>
              <a:rPr lang="en-US" b="1" dirty="0" err="1" smtClean="0">
                <a:solidFill>
                  <a:srgbClr val="00B050"/>
                </a:solidFill>
              </a:rPr>
              <a:t>Saldo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cash on hand </a:t>
            </a:r>
            <a:r>
              <a:rPr lang="en-US" b="1" dirty="0" err="1">
                <a:solidFill>
                  <a:srgbClr val="00B050"/>
                </a:solidFill>
              </a:rPr>
              <a:t>tanggal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endParaRPr lang="id-ID" b="1" dirty="0">
              <a:solidFill>
                <a:srgbClr val="00B050"/>
              </a:solidFill>
            </a:endParaRPr>
          </a:p>
          <a:p>
            <a:r>
              <a:rPr lang="en-US" b="1" dirty="0">
                <a:solidFill>
                  <a:srgbClr val="00B050"/>
                </a:solidFill>
              </a:rPr>
              <a:t>31 </a:t>
            </a:r>
            <a:r>
              <a:rPr lang="en-US" b="1" dirty="0" err="1">
                <a:solidFill>
                  <a:srgbClr val="00B050"/>
                </a:solidFill>
              </a:rPr>
              <a:t>Desember</a:t>
            </a:r>
            <a:r>
              <a:rPr lang="en-US" b="1" dirty="0">
                <a:solidFill>
                  <a:srgbClr val="00B050"/>
                </a:solidFill>
              </a:rPr>
              <a:t> 2012		</a:t>
            </a:r>
            <a:r>
              <a:rPr lang="id-ID" b="1" dirty="0">
                <a:solidFill>
                  <a:srgbClr val="00B050"/>
                </a:solidFill>
              </a:rPr>
              <a:t> </a:t>
            </a:r>
            <a:r>
              <a:rPr lang="id-ID" b="1" dirty="0" smtClean="0">
                <a:solidFill>
                  <a:srgbClr val="00B050"/>
                </a:solidFill>
              </a:rPr>
              <a:t>                       </a:t>
            </a:r>
            <a:r>
              <a:rPr lang="en-US" b="1" dirty="0" smtClean="0">
                <a:solidFill>
                  <a:srgbClr val="00B050"/>
                </a:solidFill>
              </a:rPr>
              <a:t>  </a:t>
            </a:r>
            <a:r>
              <a:rPr lang="en-US" b="1" dirty="0">
                <a:solidFill>
                  <a:srgbClr val="00B050"/>
                </a:solidFill>
              </a:rPr>
              <a:t>xxx					</a:t>
            </a:r>
            <a:r>
              <a:rPr lang="id-ID" b="1" dirty="0" smtClean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		          ====</a:t>
            </a:r>
            <a:endParaRPr lang="id-ID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84475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639762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err="1" smtClean="0">
                <a:solidFill>
                  <a:srgbClr val="FF0000"/>
                </a:solidFill>
              </a:rPr>
              <a:t>Deskripsi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id-ID" b="1" dirty="0" smtClean="0">
                <a:solidFill>
                  <a:srgbClr val="FF0000"/>
                </a:solidFill>
              </a:rPr>
              <a:t>Kas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id-ID" b="1" dirty="0"/>
          </a:p>
          <a:p>
            <a:r>
              <a:rPr lang="en-US" sz="4100" b="1" dirty="0" err="1">
                <a:solidFill>
                  <a:srgbClr val="7030A0"/>
                </a:solidFill>
              </a:rPr>
              <a:t>Kas</a:t>
            </a:r>
            <a:r>
              <a:rPr lang="en-US" sz="4100" b="1" dirty="0">
                <a:solidFill>
                  <a:srgbClr val="7030A0"/>
                </a:solidFill>
              </a:rPr>
              <a:t> </a:t>
            </a:r>
            <a:r>
              <a:rPr lang="en-US" sz="4100" b="1" dirty="0" err="1">
                <a:solidFill>
                  <a:srgbClr val="7030A0"/>
                </a:solidFill>
              </a:rPr>
              <a:t>terdiri</a:t>
            </a:r>
            <a:r>
              <a:rPr lang="en-US" sz="4100" b="1" dirty="0">
                <a:solidFill>
                  <a:srgbClr val="7030A0"/>
                </a:solidFill>
              </a:rPr>
              <a:t> </a:t>
            </a:r>
            <a:r>
              <a:rPr lang="en-US" sz="4100" b="1" dirty="0" err="1">
                <a:solidFill>
                  <a:srgbClr val="7030A0"/>
                </a:solidFill>
              </a:rPr>
              <a:t>dari</a:t>
            </a:r>
            <a:r>
              <a:rPr lang="en-US" sz="4100" b="1" dirty="0">
                <a:solidFill>
                  <a:srgbClr val="7030A0"/>
                </a:solidFill>
              </a:rPr>
              <a:t> </a:t>
            </a:r>
            <a:r>
              <a:rPr lang="en-US" sz="4100" b="1" dirty="0" err="1">
                <a:solidFill>
                  <a:srgbClr val="7030A0"/>
                </a:solidFill>
              </a:rPr>
              <a:t>uang</a:t>
            </a:r>
            <a:r>
              <a:rPr lang="en-US" sz="4100" b="1" dirty="0">
                <a:solidFill>
                  <a:srgbClr val="7030A0"/>
                </a:solidFill>
              </a:rPr>
              <a:t> </a:t>
            </a:r>
            <a:r>
              <a:rPr lang="en-US" sz="4100" b="1" dirty="0" err="1">
                <a:solidFill>
                  <a:srgbClr val="7030A0"/>
                </a:solidFill>
              </a:rPr>
              <a:t>tunai</a:t>
            </a:r>
            <a:r>
              <a:rPr lang="en-US" sz="4100" b="1" dirty="0">
                <a:solidFill>
                  <a:srgbClr val="7030A0"/>
                </a:solidFill>
              </a:rPr>
              <a:t>, </a:t>
            </a:r>
            <a:r>
              <a:rPr lang="en-US" sz="4100" b="1" dirty="0" err="1">
                <a:solidFill>
                  <a:srgbClr val="7030A0"/>
                </a:solidFill>
              </a:rPr>
              <a:t>pos</a:t>
            </a:r>
            <a:r>
              <a:rPr lang="en-US" sz="4100" b="1" dirty="0">
                <a:solidFill>
                  <a:srgbClr val="7030A0"/>
                </a:solidFill>
              </a:rPr>
              <a:t> </a:t>
            </a:r>
            <a:r>
              <a:rPr lang="en-US" sz="4100" b="1" dirty="0" err="1">
                <a:solidFill>
                  <a:srgbClr val="7030A0"/>
                </a:solidFill>
              </a:rPr>
              <a:t>wesel</a:t>
            </a:r>
            <a:r>
              <a:rPr lang="en-US" sz="4100" b="1" dirty="0">
                <a:solidFill>
                  <a:srgbClr val="7030A0"/>
                </a:solidFill>
              </a:rPr>
              <a:t>, certified check, cashiers’ check, </a:t>
            </a:r>
            <a:r>
              <a:rPr lang="en-US" sz="4100" b="1" dirty="0" err="1">
                <a:solidFill>
                  <a:srgbClr val="7030A0"/>
                </a:solidFill>
              </a:rPr>
              <a:t>cek</a:t>
            </a:r>
            <a:r>
              <a:rPr lang="en-US" sz="4100" b="1" dirty="0">
                <a:solidFill>
                  <a:srgbClr val="7030A0"/>
                </a:solidFill>
              </a:rPr>
              <a:t> </a:t>
            </a:r>
            <a:r>
              <a:rPr lang="en-US" sz="4100" b="1" dirty="0" err="1">
                <a:solidFill>
                  <a:srgbClr val="7030A0"/>
                </a:solidFill>
              </a:rPr>
              <a:t>pribadi</a:t>
            </a:r>
            <a:r>
              <a:rPr lang="en-US" sz="4100" b="1" dirty="0">
                <a:solidFill>
                  <a:srgbClr val="7030A0"/>
                </a:solidFill>
              </a:rPr>
              <a:t> </a:t>
            </a:r>
            <a:r>
              <a:rPr lang="en-US" sz="4100" b="1" dirty="0" err="1">
                <a:solidFill>
                  <a:srgbClr val="7030A0"/>
                </a:solidFill>
              </a:rPr>
              <a:t>dan</a:t>
            </a:r>
            <a:r>
              <a:rPr lang="en-US" sz="4100" b="1" dirty="0">
                <a:solidFill>
                  <a:srgbClr val="7030A0"/>
                </a:solidFill>
              </a:rPr>
              <a:t> bank draft, </a:t>
            </a:r>
            <a:r>
              <a:rPr lang="en-US" sz="4100" b="1" dirty="0" err="1">
                <a:solidFill>
                  <a:srgbClr val="7030A0"/>
                </a:solidFill>
              </a:rPr>
              <a:t>serta</a:t>
            </a:r>
            <a:r>
              <a:rPr lang="en-US" sz="4100" b="1" dirty="0">
                <a:solidFill>
                  <a:srgbClr val="7030A0"/>
                </a:solidFill>
              </a:rPr>
              <a:t> </a:t>
            </a:r>
            <a:r>
              <a:rPr lang="en-US" sz="4100" b="1" dirty="0" err="1">
                <a:solidFill>
                  <a:srgbClr val="7030A0"/>
                </a:solidFill>
              </a:rPr>
              <a:t>dana</a:t>
            </a:r>
            <a:r>
              <a:rPr lang="en-US" sz="4100" b="1" dirty="0">
                <a:solidFill>
                  <a:srgbClr val="7030A0"/>
                </a:solidFill>
              </a:rPr>
              <a:t> yang </a:t>
            </a:r>
            <a:r>
              <a:rPr lang="en-US" sz="4100" b="1" dirty="0" err="1">
                <a:solidFill>
                  <a:srgbClr val="7030A0"/>
                </a:solidFill>
              </a:rPr>
              <a:t>disimpan</a:t>
            </a:r>
            <a:r>
              <a:rPr lang="en-US" sz="4100" b="1" dirty="0">
                <a:solidFill>
                  <a:srgbClr val="7030A0"/>
                </a:solidFill>
              </a:rPr>
              <a:t> di bank yang </a:t>
            </a:r>
            <a:r>
              <a:rPr lang="en-US" sz="4100" b="1" dirty="0" err="1">
                <a:solidFill>
                  <a:srgbClr val="7030A0"/>
                </a:solidFill>
              </a:rPr>
              <a:t>pengambilannya</a:t>
            </a:r>
            <a:r>
              <a:rPr lang="en-US" sz="4100" b="1" dirty="0">
                <a:solidFill>
                  <a:srgbClr val="7030A0"/>
                </a:solidFill>
              </a:rPr>
              <a:t> </a:t>
            </a:r>
            <a:r>
              <a:rPr lang="en-US" sz="4100" b="1" dirty="0" err="1">
                <a:solidFill>
                  <a:srgbClr val="7030A0"/>
                </a:solidFill>
              </a:rPr>
              <a:t>tidak</a:t>
            </a:r>
            <a:r>
              <a:rPr lang="en-US" sz="4100" b="1" dirty="0">
                <a:solidFill>
                  <a:srgbClr val="7030A0"/>
                </a:solidFill>
              </a:rPr>
              <a:t> </a:t>
            </a:r>
            <a:r>
              <a:rPr lang="en-US" sz="4100" b="1" dirty="0" err="1">
                <a:solidFill>
                  <a:srgbClr val="7030A0"/>
                </a:solidFill>
              </a:rPr>
              <a:t>dibatasi</a:t>
            </a:r>
            <a:r>
              <a:rPr lang="en-US" sz="4100" b="1" dirty="0">
                <a:solidFill>
                  <a:srgbClr val="7030A0"/>
                </a:solidFill>
              </a:rPr>
              <a:t> </a:t>
            </a:r>
            <a:r>
              <a:rPr lang="en-US" sz="4100" b="1" dirty="0" err="1">
                <a:solidFill>
                  <a:srgbClr val="7030A0"/>
                </a:solidFill>
              </a:rPr>
              <a:t>oleh</a:t>
            </a:r>
            <a:r>
              <a:rPr lang="en-US" sz="4100" b="1" dirty="0">
                <a:solidFill>
                  <a:srgbClr val="7030A0"/>
                </a:solidFill>
              </a:rPr>
              <a:t> bank </a:t>
            </a:r>
            <a:r>
              <a:rPr lang="en-US" sz="4100" b="1" dirty="0" err="1">
                <a:solidFill>
                  <a:srgbClr val="7030A0"/>
                </a:solidFill>
              </a:rPr>
              <a:t>atau</a:t>
            </a:r>
            <a:r>
              <a:rPr lang="en-US" sz="4100" b="1" dirty="0">
                <a:solidFill>
                  <a:srgbClr val="7030A0"/>
                </a:solidFill>
              </a:rPr>
              <a:t> </a:t>
            </a:r>
            <a:r>
              <a:rPr lang="en-US" sz="4100" b="1" dirty="0" err="1">
                <a:solidFill>
                  <a:srgbClr val="7030A0"/>
                </a:solidFill>
              </a:rPr>
              <a:t>perjanjian</a:t>
            </a:r>
            <a:r>
              <a:rPr lang="en-US" sz="4100" b="1" dirty="0">
                <a:solidFill>
                  <a:srgbClr val="7030A0"/>
                </a:solidFill>
              </a:rPr>
              <a:t> yang lain</a:t>
            </a:r>
            <a:endParaRPr lang="id-ID" sz="4100" b="1" dirty="0">
              <a:solidFill>
                <a:srgbClr val="7030A0"/>
              </a:solidFill>
            </a:endParaRPr>
          </a:p>
          <a:p>
            <a:r>
              <a:rPr lang="en-US" sz="4100" b="1" dirty="0" err="1">
                <a:solidFill>
                  <a:srgbClr val="00B050"/>
                </a:solidFill>
              </a:rPr>
              <a:t>Dalam</a:t>
            </a:r>
            <a:r>
              <a:rPr lang="en-US" sz="4100" b="1" dirty="0">
                <a:solidFill>
                  <a:srgbClr val="00B050"/>
                </a:solidFill>
              </a:rPr>
              <a:t> </a:t>
            </a:r>
            <a:r>
              <a:rPr lang="en-US" sz="4100" b="1" dirty="0" err="1">
                <a:solidFill>
                  <a:srgbClr val="00B050"/>
                </a:solidFill>
              </a:rPr>
              <a:t>perusahaan</a:t>
            </a:r>
            <a:r>
              <a:rPr lang="en-US" sz="4100" b="1" dirty="0">
                <a:solidFill>
                  <a:srgbClr val="00B050"/>
                </a:solidFill>
              </a:rPr>
              <a:t> </a:t>
            </a:r>
            <a:r>
              <a:rPr lang="en-US" sz="4100" b="1" dirty="0" err="1">
                <a:solidFill>
                  <a:srgbClr val="00B050"/>
                </a:solidFill>
              </a:rPr>
              <a:t>terdapat</a:t>
            </a:r>
            <a:r>
              <a:rPr lang="en-US" sz="4100" b="1" dirty="0">
                <a:solidFill>
                  <a:srgbClr val="00B050"/>
                </a:solidFill>
              </a:rPr>
              <a:t> cash on hand ( </a:t>
            </a:r>
            <a:r>
              <a:rPr lang="en-US" sz="4100" b="1" dirty="0" err="1">
                <a:solidFill>
                  <a:srgbClr val="00B050"/>
                </a:solidFill>
              </a:rPr>
              <a:t>berupa</a:t>
            </a:r>
            <a:r>
              <a:rPr lang="en-US" sz="4100" b="1" dirty="0">
                <a:solidFill>
                  <a:srgbClr val="00B050"/>
                </a:solidFill>
              </a:rPr>
              <a:t> </a:t>
            </a:r>
            <a:r>
              <a:rPr lang="en-US" sz="4100" b="1" dirty="0" err="1">
                <a:solidFill>
                  <a:srgbClr val="00B050"/>
                </a:solidFill>
              </a:rPr>
              <a:t>kas</a:t>
            </a:r>
            <a:r>
              <a:rPr lang="en-US" sz="4100" b="1" dirty="0">
                <a:solidFill>
                  <a:srgbClr val="00B050"/>
                </a:solidFill>
              </a:rPr>
              <a:t> </a:t>
            </a:r>
            <a:r>
              <a:rPr lang="en-US" sz="4100" b="1" dirty="0" err="1">
                <a:solidFill>
                  <a:srgbClr val="00B050"/>
                </a:solidFill>
              </a:rPr>
              <a:t>tunai</a:t>
            </a:r>
            <a:r>
              <a:rPr lang="en-US" sz="4100" b="1" dirty="0">
                <a:solidFill>
                  <a:srgbClr val="00B050"/>
                </a:solidFill>
              </a:rPr>
              <a:t> yang </a:t>
            </a:r>
            <a:r>
              <a:rPr lang="en-US" sz="4100" b="1" dirty="0" err="1">
                <a:solidFill>
                  <a:srgbClr val="00B050"/>
                </a:solidFill>
              </a:rPr>
              <a:t>ada</a:t>
            </a:r>
            <a:r>
              <a:rPr lang="en-US" sz="4100" b="1" dirty="0">
                <a:solidFill>
                  <a:srgbClr val="00B050"/>
                </a:solidFill>
              </a:rPr>
              <a:t> per </a:t>
            </a:r>
            <a:r>
              <a:rPr lang="en-US" sz="4100" b="1" dirty="0" err="1">
                <a:solidFill>
                  <a:srgbClr val="00B050"/>
                </a:solidFill>
              </a:rPr>
              <a:t>tanggal</a:t>
            </a:r>
            <a:r>
              <a:rPr lang="en-US" sz="4100" b="1" dirty="0">
                <a:solidFill>
                  <a:srgbClr val="00B050"/>
                </a:solidFill>
              </a:rPr>
              <a:t> </a:t>
            </a:r>
            <a:r>
              <a:rPr lang="en-US" sz="4100" b="1" dirty="0" err="1">
                <a:solidFill>
                  <a:srgbClr val="00B050"/>
                </a:solidFill>
              </a:rPr>
              <a:t>tertentu</a:t>
            </a:r>
            <a:r>
              <a:rPr lang="en-US" sz="4100" b="1" dirty="0">
                <a:solidFill>
                  <a:srgbClr val="00B050"/>
                </a:solidFill>
              </a:rPr>
              <a:t> </a:t>
            </a:r>
            <a:r>
              <a:rPr lang="en-US" sz="4100" b="1" dirty="0" err="1">
                <a:solidFill>
                  <a:srgbClr val="00B050"/>
                </a:solidFill>
              </a:rPr>
              <a:t>dan</a:t>
            </a:r>
            <a:r>
              <a:rPr lang="en-US" sz="4100" b="1" dirty="0">
                <a:solidFill>
                  <a:srgbClr val="00B050"/>
                </a:solidFill>
              </a:rPr>
              <a:t> </a:t>
            </a:r>
            <a:r>
              <a:rPr lang="en-US" sz="4100" b="1" dirty="0" err="1">
                <a:solidFill>
                  <a:srgbClr val="00B050"/>
                </a:solidFill>
              </a:rPr>
              <a:t>saldo</a:t>
            </a:r>
            <a:r>
              <a:rPr lang="en-US" sz="4100" b="1" dirty="0">
                <a:solidFill>
                  <a:srgbClr val="00B050"/>
                </a:solidFill>
              </a:rPr>
              <a:t> </a:t>
            </a:r>
            <a:r>
              <a:rPr lang="en-US" sz="4100" b="1" dirty="0" err="1">
                <a:solidFill>
                  <a:srgbClr val="00B050"/>
                </a:solidFill>
              </a:rPr>
              <a:t>dana</a:t>
            </a:r>
            <a:r>
              <a:rPr lang="en-US" sz="4100" b="1" dirty="0">
                <a:solidFill>
                  <a:srgbClr val="00B050"/>
                </a:solidFill>
              </a:rPr>
              <a:t> </a:t>
            </a:r>
            <a:r>
              <a:rPr lang="en-US" sz="4100" b="1" dirty="0" err="1">
                <a:solidFill>
                  <a:srgbClr val="00B050"/>
                </a:solidFill>
              </a:rPr>
              <a:t>kas</a:t>
            </a:r>
            <a:r>
              <a:rPr lang="en-US" sz="4100" b="1" dirty="0">
                <a:solidFill>
                  <a:srgbClr val="00B050"/>
                </a:solidFill>
              </a:rPr>
              <a:t> </a:t>
            </a:r>
            <a:r>
              <a:rPr lang="en-US" sz="4100" b="1" dirty="0" err="1">
                <a:solidFill>
                  <a:srgbClr val="00B050"/>
                </a:solidFill>
              </a:rPr>
              <a:t>kecil</a:t>
            </a:r>
            <a:r>
              <a:rPr lang="en-US" sz="4100" b="1" dirty="0">
                <a:solidFill>
                  <a:srgbClr val="00B050"/>
                </a:solidFill>
              </a:rPr>
              <a:t>) </a:t>
            </a:r>
            <a:r>
              <a:rPr lang="en-US" sz="4100" b="1" dirty="0" err="1">
                <a:solidFill>
                  <a:srgbClr val="00B050"/>
                </a:solidFill>
              </a:rPr>
              <a:t>dan</a:t>
            </a:r>
            <a:r>
              <a:rPr lang="en-US" sz="4100" b="1" dirty="0">
                <a:solidFill>
                  <a:srgbClr val="00B050"/>
                </a:solidFill>
              </a:rPr>
              <a:t> cash on bank ( </a:t>
            </a:r>
            <a:r>
              <a:rPr lang="en-US" sz="4100" b="1" dirty="0" err="1">
                <a:solidFill>
                  <a:srgbClr val="00B050"/>
                </a:solidFill>
              </a:rPr>
              <a:t>berupa</a:t>
            </a:r>
            <a:r>
              <a:rPr lang="en-US" sz="4100" b="1" dirty="0">
                <a:solidFill>
                  <a:srgbClr val="00B050"/>
                </a:solidFill>
              </a:rPr>
              <a:t> </a:t>
            </a:r>
            <a:r>
              <a:rPr lang="en-US" sz="4100" b="1" dirty="0" err="1">
                <a:solidFill>
                  <a:srgbClr val="00B050"/>
                </a:solidFill>
              </a:rPr>
              <a:t>simpanan</a:t>
            </a:r>
            <a:r>
              <a:rPr lang="en-US" sz="4100" b="1" dirty="0">
                <a:solidFill>
                  <a:srgbClr val="00B050"/>
                </a:solidFill>
              </a:rPr>
              <a:t> </a:t>
            </a:r>
            <a:r>
              <a:rPr lang="en-US" sz="4100" b="1" dirty="0" err="1">
                <a:solidFill>
                  <a:srgbClr val="00B050"/>
                </a:solidFill>
              </a:rPr>
              <a:t>dibank</a:t>
            </a:r>
            <a:r>
              <a:rPr lang="en-US" sz="4100" b="1" dirty="0">
                <a:solidFill>
                  <a:srgbClr val="00B050"/>
                </a:solidFill>
              </a:rPr>
              <a:t> </a:t>
            </a:r>
            <a:r>
              <a:rPr lang="en-US" sz="4100" b="1" dirty="0" err="1">
                <a:solidFill>
                  <a:srgbClr val="00B050"/>
                </a:solidFill>
              </a:rPr>
              <a:t>berbetuk</a:t>
            </a:r>
            <a:r>
              <a:rPr lang="en-US" sz="4100" b="1" dirty="0">
                <a:solidFill>
                  <a:srgbClr val="00B050"/>
                </a:solidFill>
              </a:rPr>
              <a:t> </a:t>
            </a:r>
            <a:r>
              <a:rPr lang="en-US" sz="4100" b="1" dirty="0" err="1">
                <a:solidFill>
                  <a:srgbClr val="00B050"/>
                </a:solidFill>
              </a:rPr>
              <a:t>rekening</a:t>
            </a:r>
            <a:r>
              <a:rPr lang="en-US" sz="4100" b="1" dirty="0">
                <a:solidFill>
                  <a:srgbClr val="00B050"/>
                </a:solidFill>
              </a:rPr>
              <a:t> </a:t>
            </a:r>
            <a:r>
              <a:rPr lang="en-US" sz="4100" b="1" dirty="0" err="1">
                <a:solidFill>
                  <a:srgbClr val="00B050"/>
                </a:solidFill>
              </a:rPr>
              <a:t>giro</a:t>
            </a:r>
            <a:r>
              <a:rPr lang="en-US" sz="4100" b="1" dirty="0">
                <a:solidFill>
                  <a:srgbClr val="00B050"/>
                </a:solidFill>
              </a:rPr>
              <a:t>)</a:t>
            </a:r>
            <a:endParaRPr lang="id-ID" sz="41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 </a:t>
            </a:r>
            <a:endParaRPr lang="id-ID" b="1" dirty="0">
              <a:solidFill>
                <a:srgbClr val="00B050"/>
              </a:solidFill>
            </a:endParaRP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err="1" smtClean="0">
                <a:solidFill>
                  <a:srgbClr val="FF0000"/>
                </a:solidFill>
              </a:rPr>
              <a:t>Prinsip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akuntansi</a:t>
            </a:r>
            <a:r>
              <a:rPr lang="en-US" b="1" dirty="0" smtClean="0">
                <a:solidFill>
                  <a:srgbClr val="FF0000"/>
                </a:solidFill>
              </a:rPr>
              <a:t>  yang </a:t>
            </a:r>
            <a:r>
              <a:rPr lang="en-US" b="1" dirty="0" err="1" smtClean="0">
                <a:solidFill>
                  <a:srgbClr val="FF0000"/>
                </a:solidFill>
              </a:rPr>
              <a:t>lazim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dalam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penyajian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id-ID" b="1" dirty="0" smtClean="0">
                <a:solidFill>
                  <a:srgbClr val="FF0000"/>
                </a:solidFill>
              </a:rPr>
              <a:t>Kas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dalam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neraca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dirty="0" err="1" smtClean="0">
                <a:solidFill>
                  <a:srgbClr val="00B050"/>
                </a:solidFill>
              </a:rPr>
              <a:t>Kas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yang </a:t>
            </a:r>
            <a:r>
              <a:rPr lang="en-US" b="1" dirty="0" err="1">
                <a:solidFill>
                  <a:srgbClr val="00B050"/>
                </a:solidFill>
              </a:rPr>
              <a:t>dicantumkan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didalam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neraca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adalah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saldo</a:t>
            </a:r>
            <a:r>
              <a:rPr lang="en-US" b="1" dirty="0">
                <a:solidFill>
                  <a:srgbClr val="00B050"/>
                </a:solidFill>
              </a:rPr>
              <a:t> cash on hand </a:t>
            </a:r>
            <a:r>
              <a:rPr lang="en-US" b="1" dirty="0" err="1">
                <a:solidFill>
                  <a:srgbClr val="00B050"/>
                </a:solidFill>
              </a:rPr>
              <a:t>pada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tanggal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tersebut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dan</a:t>
            </a:r>
            <a:r>
              <a:rPr lang="en-US" b="1" dirty="0">
                <a:solidFill>
                  <a:srgbClr val="00B050"/>
                </a:solidFill>
              </a:rPr>
              <a:t> cash on bank yang </a:t>
            </a:r>
            <a:r>
              <a:rPr lang="en-US" b="1" dirty="0" err="1">
                <a:solidFill>
                  <a:srgbClr val="00B050"/>
                </a:solidFill>
              </a:rPr>
              <a:t>pengambilannya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tidak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dibatasi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atau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perjanjian</a:t>
            </a:r>
            <a:r>
              <a:rPr lang="en-US" b="1" dirty="0">
                <a:solidFill>
                  <a:srgbClr val="00B050"/>
                </a:solidFill>
              </a:rPr>
              <a:t> lain</a:t>
            </a:r>
            <a:endParaRPr lang="id-ID" b="1" dirty="0">
              <a:solidFill>
                <a:srgbClr val="00B050"/>
              </a:solidFill>
            </a:endParaRPr>
          </a:p>
          <a:p>
            <a:pPr lvl="0"/>
            <a:r>
              <a:rPr lang="en-US" b="1" dirty="0" err="1">
                <a:solidFill>
                  <a:srgbClr val="00B050"/>
                </a:solidFill>
              </a:rPr>
              <a:t>Kas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dalam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bentuk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valuta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asing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harus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dicantumkan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didalam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neraca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sebesar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nilai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kurs</a:t>
            </a:r>
            <a:r>
              <a:rPr lang="en-US" b="1" dirty="0">
                <a:solidFill>
                  <a:srgbClr val="00B050"/>
                </a:solidFill>
              </a:rPr>
              <a:t> yang </a:t>
            </a:r>
            <a:r>
              <a:rPr lang="en-US" b="1" dirty="0" err="1">
                <a:solidFill>
                  <a:srgbClr val="00B050"/>
                </a:solidFill>
              </a:rPr>
              <a:t>berlaku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pada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tanggal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neraca</a:t>
            </a:r>
            <a:endParaRPr lang="id-ID" b="1" dirty="0">
              <a:solidFill>
                <a:srgbClr val="00B050"/>
              </a:solidFill>
            </a:endParaRPr>
          </a:p>
          <a:p>
            <a:pPr lvl="0"/>
            <a:r>
              <a:rPr lang="en-US" b="1" dirty="0" err="1">
                <a:solidFill>
                  <a:srgbClr val="00B050"/>
                </a:solidFill>
              </a:rPr>
              <a:t>Unsur-unsur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berikut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harus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disajikan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secara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terpisah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dari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unsur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kas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didalam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neraca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jika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jumlahnya</a:t>
            </a:r>
            <a:r>
              <a:rPr lang="en-US" b="1" dirty="0">
                <a:solidFill>
                  <a:srgbClr val="00B050"/>
                </a:solidFill>
              </a:rPr>
              <a:t> material </a:t>
            </a:r>
            <a:r>
              <a:rPr lang="en-US" b="1" dirty="0" err="1">
                <a:solidFill>
                  <a:srgbClr val="00B050"/>
                </a:solidFill>
              </a:rPr>
              <a:t>seperti</a:t>
            </a:r>
            <a:r>
              <a:rPr lang="en-US" b="1" dirty="0">
                <a:solidFill>
                  <a:srgbClr val="00B050"/>
                </a:solidFill>
              </a:rPr>
              <a:t> :</a:t>
            </a:r>
            <a:endParaRPr lang="id-ID" b="1" dirty="0">
              <a:solidFill>
                <a:srgbClr val="00B050"/>
              </a:solidFill>
            </a:endParaRPr>
          </a:p>
          <a:p>
            <a:pPr lvl="0"/>
            <a:r>
              <a:rPr lang="en-US" b="1" dirty="0">
                <a:solidFill>
                  <a:srgbClr val="00B050"/>
                </a:solidFill>
              </a:rPr>
              <a:t>Tabungan di </a:t>
            </a:r>
            <a:r>
              <a:rPr lang="en-US" b="1" dirty="0" smtClean="0">
                <a:solidFill>
                  <a:srgbClr val="00B050"/>
                </a:solidFill>
              </a:rPr>
              <a:t>bank</a:t>
            </a:r>
            <a:endParaRPr lang="id-ID" b="1" dirty="0" smtClean="0">
              <a:solidFill>
                <a:srgbClr val="00B050"/>
              </a:solidFill>
            </a:endParaRPr>
          </a:p>
          <a:p>
            <a:pPr marL="0" lvl="0" indent="0" algn="just"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err="1" smtClean="0">
                <a:solidFill>
                  <a:srgbClr val="FF0000"/>
                </a:solidFill>
              </a:rPr>
              <a:t>Prinsip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akuntansi</a:t>
            </a:r>
            <a:r>
              <a:rPr lang="en-US" b="1" dirty="0" smtClean="0">
                <a:solidFill>
                  <a:srgbClr val="FF0000"/>
                </a:solidFill>
              </a:rPr>
              <a:t>  yang </a:t>
            </a:r>
            <a:r>
              <a:rPr lang="en-US" b="1" dirty="0" err="1" smtClean="0">
                <a:solidFill>
                  <a:srgbClr val="FF0000"/>
                </a:solidFill>
              </a:rPr>
              <a:t>lazim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dalam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penyajian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id-ID" b="1" dirty="0" smtClean="0">
                <a:solidFill>
                  <a:srgbClr val="FF0000"/>
                </a:solidFill>
              </a:rPr>
              <a:t>Kas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dalam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neraca</a:t>
            </a:r>
            <a:r>
              <a:rPr lang="id-ID" b="1" dirty="0" smtClean="0">
                <a:solidFill>
                  <a:srgbClr val="FF0000"/>
                </a:solidFill>
              </a:rPr>
              <a:t> </a:t>
            </a:r>
            <a:r>
              <a:rPr lang="id-ID" sz="2700" b="1" dirty="0" smtClean="0">
                <a:solidFill>
                  <a:srgbClr val="FF0000"/>
                </a:solidFill>
              </a:rPr>
              <a:t>lanjutan ...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b="1" dirty="0" smtClean="0">
                <a:solidFill>
                  <a:srgbClr val="00B050"/>
                </a:solidFill>
              </a:rPr>
              <a:t>Dana </a:t>
            </a:r>
            <a:r>
              <a:rPr lang="en-US" b="1" dirty="0" err="1">
                <a:solidFill>
                  <a:srgbClr val="00B050"/>
                </a:solidFill>
              </a:rPr>
              <a:t>untuk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perluasan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pabrik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atau</a:t>
            </a:r>
            <a:r>
              <a:rPr lang="en-US" b="1" dirty="0">
                <a:solidFill>
                  <a:srgbClr val="00B050"/>
                </a:solidFill>
              </a:rPr>
              <a:t> yang </a:t>
            </a:r>
            <a:r>
              <a:rPr lang="en-US" b="1" dirty="0" err="1">
                <a:solidFill>
                  <a:srgbClr val="00B050"/>
                </a:solidFill>
              </a:rPr>
              <a:t>tidak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digunakan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untuk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keperluan</a:t>
            </a:r>
            <a:r>
              <a:rPr lang="en-US" b="1" dirty="0">
                <a:solidFill>
                  <a:srgbClr val="00B050"/>
                </a:solidFill>
              </a:rPr>
              <a:t> modal </a:t>
            </a:r>
            <a:r>
              <a:rPr lang="en-US" b="1" dirty="0" err="1">
                <a:solidFill>
                  <a:srgbClr val="00B050"/>
                </a:solidFill>
              </a:rPr>
              <a:t>kerja</a:t>
            </a:r>
            <a:endParaRPr lang="id-ID" b="1" dirty="0">
              <a:solidFill>
                <a:srgbClr val="00B050"/>
              </a:solidFill>
            </a:endParaRPr>
          </a:p>
          <a:p>
            <a:pPr lvl="0"/>
            <a:r>
              <a:rPr lang="en-US" b="1" dirty="0" err="1">
                <a:solidFill>
                  <a:srgbClr val="00B050"/>
                </a:solidFill>
              </a:rPr>
              <a:t>Saldo</a:t>
            </a:r>
            <a:r>
              <a:rPr lang="en-US" b="1" dirty="0">
                <a:solidFill>
                  <a:srgbClr val="00B050"/>
                </a:solidFill>
              </a:rPr>
              <a:t> bank minimum yang </a:t>
            </a:r>
            <a:r>
              <a:rPr lang="en-US" b="1" dirty="0" err="1">
                <a:solidFill>
                  <a:srgbClr val="00B050"/>
                </a:solidFill>
              </a:rPr>
              <a:t>disyaratkan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oleh</a:t>
            </a:r>
            <a:r>
              <a:rPr lang="en-US" b="1" dirty="0">
                <a:solidFill>
                  <a:srgbClr val="00B050"/>
                </a:solidFill>
              </a:rPr>
              <a:t> bank </a:t>
            </a:r>
            <a:r>
              <a:rPr lang="en-US" b="1" dirty="0" err="1">
                <a:solidFill>
                  <a:srgbClr val="00B050"/>
                </a:solidFill>
              </a:rPr>
              <a:t>dalam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suatu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perjanjian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penarikan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kredit</a:t>
            </a:r>
            <a:endParaRPr lang="id-ID" b="1" dirty="0">
              <a:solidFill>
                <a:srgbClr val="00B050"/>
              </a:solidFill>
            </a:endParaRPr>
          </a:p>
          <a:p>
            <a:pPr lvl="0"/>
            <a:r>
              <a:rPr lang="en-US" b="1" dirty="0" err="1">
                <a:solidFill>
                  <a:srgbClr val="00B050"/>
                </a:solidFill>
              </a:rPr>
              <a:t>Saldo</a:t>
            </a:r>
            <a:r>
              <a:rPr lang="en-US" b="1" dirty="0">
                <a:solidFill>
                  <a:srgbClr val="00B050"/>
                </a:solidFill>
              </a:rPr>
              <a:t> di bank </a:t>
            </a:r>
            <a:r>
              <a:rPr lang="en-US" b="1" dirty="0" err="1">
                <a:solidFill>
                  <a:srgbClr val="00B050"/>
                </a:solidFill>
              </a:rPr>
              <a:t>luar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negeri</a:t>
            </a:r>
            <a:r>
              <a:rPr lang="en-US" b="1" dirty="0">
                <a:solidFill>
                  <a:srgbClr val="00B050"/>
                </a:solidFill>
              </a:rPr>
              <a:t> yang </a:t>
            </a:r>
            <a:r>
              <a:rPr lang="en-US" b="1" dirty="0" err="1">
                <a:solidFill>
                  <a:srgbClr val="00B050"/>
                </a:solidFill>
              </a:rPr>
              <a:t>tidak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digunakan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dalam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hubungannya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dengan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kegiatan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luar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negeri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tidak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dapat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segera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diubah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kedalam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mata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uang</a:t>
            </a:r>
            <a:r>
              <a:rPr lang="en-US" b="1" dirty="0">
                <a:solidFill>
                  <a:srgbClr val="00B050"/>
                </a:solidFill>
              </a:rPr>
              <a:t> rupiah </a:t>
            </a:r>
            <a:r>
              <a:rPr lang="en-US" b="1" dirty="0" err="1">
                <a:solidFill>
                  <a:srgbClr val="00B050"/>
                </a:solidFill>
              </a:rPr>
              <a:t>karena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batasan-batasan</a:t>
            </a:r>
            <a:endParaRPr lang="id-ID" b="1" dirty="0">
              <a:solidFill>
                <a:srgbClr val="00B050"/>
              </a:solidFill>
            </a:endParaRPr>
          </a:p>
          <a:p>
            <a:pPr lvl="0"/>
            <a:r>
              <a:rPr lang="en-US" b="1" dirty="0" err="1">
                <a:solidFill>
                  <a:srgbClr val="00B050"/>
                </a:solidFill>
              </a:rPr>
              <a:t>Persekot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biaya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perjalanan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atau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persekot</a:t>
            </a:r>
            <a:r>
              <a:rPr lang="en-US" b="1" dirty="0">
                <a:solidFill>
                  <a:srgbClr val="00B050"/>
                </a:solidFill>
              </a:rPr>
              <a:t> lain </a:t>
            </a:r>
            <a:r>
              <a:rPr lang="en-US" b="1" dirty="0" err="1">
                <a:solidFill>
                  <a:srgbClr val="00B050"/>
                </a:solidFill>
              </a:rPr>
              <a:t>kepada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karyawan</a:t>
            </a:r>
            <a:endParaRPr lang="id-ID" b="1" dirty="0">
              <a:solidFill>
                <a:srgbClr val="00B050"/>
              </a:solidFill>
            </a:endParaRPr>
          </a:p>
          <a:p>
            <a:pPr marL="0" lv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08443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pPr lvl="0"/>
            <a:r>
              <a:rPr lang="en-US" sz="3600" b="1" dirty="0" err="1" smtClean="0">
                <a:solidFill>
                  <a:srgbClr val="FF0000"/>
                </a:solidFill>
              </a:rPr>
              <a:t>Tujuan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pengujian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substantif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terhadap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id-ID" sz="3600" b="1" dirty="0" smtClean="0">
                <a:solidFill>
                  <a:srgbClr val="FF0000"/>
                </a:solidFill>
              </a:rPr>
              <a:t>Kas</a:t>
            </a:r>
            <a:r>
              <a:rPr lang="en-US" sz="3600" b="1" dirty="0" smtClean="0">
                <a:solidFill>
                  <a:srgbClr val="FF0000"/>
                </a:solidFill>
              </a:rPr>
              <a:t/>
            </a:r>
            <a:br>
              <a:rPr lang="en-US" sz="3600" b="1" dirty="0" smtClean="0">
                <a:solidFill>
                  <a:srgbClr val="FF0000"/>
                </a:solidFill>
              </a:rPr>
            </a:b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Autofit/>
          </a:bodyPr>
          <a:lstStyle/>
          <a:p>
            <a:pPr lvl="0"/>
            <a:r>
              <a:rPr lang="en-US" b="1" dirty="0" err="1" smtClean="0">
                <a:solidFill>
                  <a:srgbClr val="7030A0"/>
                </a:solidFill>
              </a:rPr>
              <a:t>Memperoleh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keyakinan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tentang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keandalan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catatan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akuntnasi</a:t>
            </a:r>
            <a:r>
              <a:rPr lang="en-US" b="1" dirty="0">
                <a:solidFill>
                  <a:srgbClr val="7030A0"/>
                </a:solidFill>
              </a:rPr>
              <a:t> yang </a:t>
            </a:r>
            <a:r>
              <a:rPr lang="en-US" b="1" dirty="0" err="1">
                <a:solidFill>
                  <a:srgbClr val="7030A0"/>
                </a:solidFill>
              </a:rPr>
              <a:t>bersangkutan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dengan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kas</a:t>
            </a:r>
            <a:endParaRPr lang="id-ID" b="1" dirty="0">
              <a:solidFill>
                <a:srgbClr val="7030A0"/>
              </a:solidFill>
            </a:endParaRPr>
          </a:p>
          <a:p>
            <a:pPr lvl="0"/>
            <a:r>
              <a:rPr lang="en-US" b="1" dirty="0" err="1">
                <a:solidFill>
                  <a:srgbClr val="7030A0"/>
                </a:solidFill>
              </a:rPr>
              <a:t>Membuktikan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eksistensi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kas</a:t>
            </a:r>
            <a:r>
              <a:rPr lang="en-US" b="1" dirty="0">
                <a:solidFill>
                  <a:srgbClr val="7030A0"/>
                </a:solidFill>
              </a:rPr>
              <a:t> yang </a:t>
            </a:r>
            <a:r>
              <a:rPr lang="en-US" b="1" dirty="0" err="1">
                <a:solidFill>
                  <a:srgbClr val="7030A0"/>
                </a:solidFill>
              </a:rPr>
              <a:t>dicantumkan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didalam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neraca</a:t>
            </a:r>
            <a:endParaRPr lang="id-ID" b="1" dirty="0">
              <a:solidFill>
                <a:srgbClr val="7030A0"/>
              </a:solidFill>
            </a:endParaRPr>
          </a:p>
          <a:p>
            <a:pPr lvl="0"/>
            <a:r>
              <a:rPr lang="en-US" b="1" dirty="0" err="1">
                <a:solidFill>
                  <a:srgbClr val="7030A0"/>
                </a:solidFill>
              </a:rPr>
              <a:t>Membuktikan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ketepatan</a:t>
            </a:r>
            <a:r>
              <a:rPr lang="en-US" b="1" dirty="0">
                <a:solidFill>
                  <a:srgbClr val="7030A0"/>
                </a:solidFill>
              </a:rPr>
              <a:t> cutoff </a:t>
            </a:r>
            <a:r>
              <a:rPr lang="en-US" b="1" dirty="0" err="1">
                <a:solidFill>
                  <a:srgbClr val="7030A0"/>
                </a:solidFill>
              </a:rPr>
              <a:t>transaksi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kas</a:t>
            </a:r>
            <a:endParaRPr lang="id-ID" b="1" dirty="0">
              <a:solidFill>
                <a:srgbClr val="7030A0"/>
              </a:solidFill>
            </a:endParaRPr>
          </a:p>
          <a:p>
            <a:pPr lvl="0"/>
            <a:r>
              <a:rPr lang="en-US" b="1" dirty="0" err="1">
                <a:solidFill>
                  <a:srgbClr val="7030A0"/>
                </a:solidFill>
              </a:rPr>
              <a:t>Embuktikan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kewajaran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penyajian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kas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dalam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neraca</a:t>
            </a:r>
            <a:endParaRPr lang="id-ID" b="1" dirty="0">
              <a:solidFill>
                <a:srgbClr val="7030A0"/>
              </a:solidFill>
            </a:endParaRPr>
          </a:p>
          <a:p>
            <a:pPr lvl="0"/>
            <a:r>
              <a:rPr lang="en-US" b="1" dirty="0" err="1">
                <a:solidFill>
                  <a:srgbClr val="7030A0"/>
                </a:solidFill>
              </a:rPr>
              <a:t>Membuktikan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kemungkinan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terjadinya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penggelapan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terhadap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kas</a:t>
            </a:r>
            <a:endParaRPr lang="id-ID" b="1" dirty="0">
              <a:solidFill>
                <a:srgbClr val="7030A0"/>
              </a:solidFill>
            </a:endParaRPr>
          </a:p>
          <a:p>
            <a:pPr algn="just">
              <a:buNone/>
            </a:pPr>
            <a:r>
              <a:rPr lang="en-US" sz="2200" b="1" dirty="0"/>
              <a:t> </a:t>
            </a:r>
          </a:p>
          <a:p>
            <a:pPr>
              <a:buNone/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322"/>
            <a:ext cx="8229600" cy="43929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 </a:t>
            </a:r>
            <a:r>
              <a:rPr lang="en-US" sz="3100" b="1" dirty="0"/>
              <a:t/>
            </a:r>
            <a:br>
              <a:rPr lang="en-US" sz="3100" b="1" dirty="0"/>
            </a:br>
            <a:r>
              <a:rPr lang="id-ID" sz="3100" b="1" dirty="0" smtClean="0"/>
              <a:t>PROGRAM PEGUJIAN SUBSTANTIF KAS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402238"/>
              </p:ext>
            </p:extLst>
          </p:nvPr>
        </p:nvGraphicFramePr>
        <p:xfrm>
          <a:off x="76199" y="916130"/>
          <a:ext cx="8382000" cy="5562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87142"/>
                <a:gridCol w="769776"/>
                <a:gridCol w="855306"/>
                <a:gridCol w="769776"/>
              </a:tblGrid>
              <a:tr h="55625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C00000"/>
                          </a:solidFill>
                          <a:effectLst/>
                        </a:rPr>
                        <a:t>Rekonsiliasi</a:t>
                      </a:r>
                      <a:endParaRPr lang="id-ID" sz="54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</a:rPr>
                        <a:t>Usut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</a:rPr>
                        <a:t>saldo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</a:rPr>
                        <a:t>kas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</a:rPr>
                        <a:t> yang </a:t>
                      </a: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</a:rPr>
                        <a:t>tercantum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</a:rPr>
                        <a:t>didalam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</a:rPr>
                        <a:t>neraca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</a:rPr>
                        <a:t>kesaldo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</a:rPr>
                        <a:t>rekening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</a:rPr>
                        <a:t>kas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</a:rPr>
                        <a:t> yang </a:t>
                      </a: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</a:rPr>
                        <a:t>bersagkutan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</a:rPr>
                        <a:t>didalam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</a:rPr>
                        <a:t>buku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</a:rPr>
                        <a:t>besar</a:t>
                      </a:r>
                      <a:endParaRPr lang="id-ID" sz="5400" b="1" dirty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</a:rPr>
                        <a:t>Hitung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</a:rPr>
                        <a:t>kembali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</a:rPr>
                        <a:t>saldo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</a:rPr>
                        <a:t>rekening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</a:rPr>
                        <a:t>kas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</a:rPr>
                        <a:t>didalam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</a:rPr>
                        <a:t>buku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</a:rPr>
                        <a:t>besar</a:t>
                      </a:r>
                      <a:endParaRPr lang="id-ID" sz="5400" b="1" dirty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</a:rPr>
                        <a:t>Usut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B050"/>
                          </a:solidFill>
                          <a:effectLst/>
                        </a:rPr>
                        <a:t>po</a:t>
                      </a:r>
                      <a:r>
                        <a:rPr lang="id-ID" sz="3200" b="1" dirty="0" smtClean="0">
                          <a:solidFill>
                            <a:srgbClr val="00B050"/>
                          </a:solidFill>
                          <a:effectLst/>
                        </a:rPr>
                        <a:t>s</a:t>
                      </a:r>
                      <a:r>
                        <a:rPr lang="en-US" sz="3200" b="1" dirty="0" smtClean="0">
                          <a:solidFill>
                            <a:srgbClr val="00B050"/>
                          </a:solidFill>
                          <a:effectLst/>
                        </a:rPr>
                        <a:t>ting </a:t>
                      </a: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</a:rPr>
                        <a:t>pendebitan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</a:rPr>
                        <a:t>dan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</a:rPr>
                        <a:t>pengkreditan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</a:rPr>
                        <a:t>rekening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</a:rPr>
                        <a:t>kas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</a:rPr>
                        <a:t>kedalam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</a:rPr>
                        <a:t>jurnal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</a:rPr>
                        <a:t>penerimaan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</a:rPr>
                        <a:t>kas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</a:rPr>
                        <a:t>dan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</a:rPr>
                        <a:t>jurnal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</a:rPr>
                        <a:t>pengeluaran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B050"/>
                          </a:solidFill>
                          <a:effectLst/>
                        </a:rPr>
                        <a:t>kas</a:t>
                      </a:r>
                      <a:endParaRPr lang="id-ID" sz="5400" b="1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56366" marR="5636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id-ID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366" marR="5636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id-ID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366" marR="5636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id-ID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366" marR="56366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 </a:t>
            </a:r>
            <a:r>
              <a:rPr lang="en-US" b="1" dirty="0"/>
              <a:t/>
            </a:r>
            <a:br>
              <a:rPr lang="en-US" b="1" dirty="0"/>
            </a:b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1750960"/>
              </p:ext>
            </p:extLst>
          </p:nvPr>
        </p:nvGraphicFramePr>
        <p:xfrm>
          <a:off x="76199" y="685800"/>
          <a:ext cx="8382000" cy="548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87142"/>
                <a:gridCol w="769776"/>
                <a:gridCol w="855306"/>
                <a:gridCol w="769776"/>
              </a:tblGrid>
              <a:tr h="54403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id-ID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7030A0"/>
                          </a:solidFill>
                          <a:effectLst/>
                        </a:rPr>
                        <a:t>Verifikasi</a:t>
                      </a:r>
                      <a:r>
                        <a:rPr lang="en-US" sz="3200" b="1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7030A0"/>
                          </a:solidFill>
                          <a:effectLst/>
                        </a:rPr>
                        <a:t>Eksistensi</a:t>
                      </a:r>
                      <a:endParaRPr lang="id-ID" sz="5400" b="1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</a:rPr>
                        <a:t>Hitung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</a:rPr>
                        <a:t>kas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</a:rPr>
                        <a:t> yang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</a:rPr>
                        <a:t>ada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</a:rPr>
                        <a:t>ditangan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</a:rPr>
                        <a:t>klien</a:t>
                      </a:r>
                      <a:endParaRPr lang="id-ID" sz="54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</a:rPr>
                        <a:t>Rekonsiliasi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</a:rPr>
                        <a:t>catatan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</a:rPr>
                        <a:t>kas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</a:rPr>
                        <a:t>dengan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</a:rPr>
                        <a:t>rekening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</a:rPr>
                        <a:t>koran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</a:rPr>
                        <a:t> bank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</a:rPr>
                        <a:t>ybs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endParaRPr lang="id-ID" sz="54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</a:rPr>
                        <a:t>Lakukan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</a:rPr>
                        <a:t>konfirmasi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</a:rPr>
                        <a:t>saldo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</a:rPr>
                        <a:t>kas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</a:rPr>
                        <a:t> di bank</a:t>
                      </a:r>
                      <a:endParaRPr lang="id-ID" sz="54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</a:rPr>
                        <a:t>Periksa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</a:rPr>
                        <a:t>cek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</a:rPr>
                        <a:t> yang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</a:rPr>
                        <a:t>beredar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</a:rPr>
                        <a:t>pada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</a:rPr>
                        <a:t>tanggal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</a:rPr>
                        <a:t>neraca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</a:rPr>
                        <a:t>ke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</a:rPr>
                        <a:t>didalam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</a:rPr>
                        <a:t>rekening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</a:rPr>
                        <a:t>koran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</a:rPr>
                        <a:t> bank</a:t>
                      </a:r>
                      <a:endParaRPr lang="id-ID" sz="54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id-ID" sz="5400" dirty="0">
                        <a:effectLst/>
                      </a:endParaRPr>
                    </a:p>
                  </a:txBody>
                  <a:tcPr marL="56366" marR="5636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d-ID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366" marR="5636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d-ID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366" marR="5636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id-ID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366" marR="56366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4358619" y="-27135"/>
            <a:ext cx="16650307" cy="48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0614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 </a:t>
            </a:r>
            <a:r>
              <a:rPr lang="en-US" b="1" dirty="0"/>
              <a:t/>
            </a:r>
            <a:br>
              <a:rPr lang="en-US" b="1" dirty="0"/>
            </a:b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7465547"/>
              </p:ext>
            </p:extLst>
          </p:nvPr>
        </p:nvGraphicFramePr>
        <p:xfrm>
          <a:off x="76199" y="685800"/>
          <a:ext cx="8382000" cy="609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87142"/>
                <a:gridCol w="769776"/>
                <a:gridCol w="855306"/>
                <a:gridCol w="769776"/>
              </a:tblGrid>
              <a:tr h="54403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id-ID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0B050"/>
                          </a:solidFill>
                          <a:effectLst/>
                        </a:rPr>
                        <a:t>V</a:t>
                      </a:r>
                      <a:r>
                        <a:rPr lang="en-US" sz="2400" b="1" dirty="0" err="1">
                          <a:solidFill>
                            <a:srgbClr val="00B050"/>
                          </a:solidFill>
                          <a:effectLst/>
                        </a:rPr>
                        <a:t>erifikasi</a:t>
                      </a:r>
                      <a:r>
                        <a:rPr lang="en-US" sz="2400" b="1" dirty="0">
                          <a:solidFill>
                            <a:srgbClr val="00B050"/>
                          </a:solidFill>
                          <a:effectLst/>
                        </a:rPr>
                        <a:t> cutoff</a:t>
                      </a:r>
                      <a:endParaRPr lang="id-ID" sz="4400" b="1" dirty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Buatlah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rekonsiliasi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saldo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kas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menurut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cutoff bank statement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dengan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saldo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kas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menurut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catatan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klien</a:t>
                      </a:r>
                      <a:endParaRPr lang="id-ID" sz="4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Usut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setoran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dalam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perjalanan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pada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tanggal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neraca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kedalam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cutoff bank statement</a:t>
                      </a:r>
                      <a:endParaRPr lang="id-ID" sz="4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Periksa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tanggal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yang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tercantum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dalam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cek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yang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beredar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pada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tanggal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neraca</a:t>
                      </a:r>
                      <a:endParaRPr lang="id-ID" sz="4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Periksa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adanya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cek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kosong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yang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tercantum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didalam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cutoff bank statement</a:t>
                      </a:r>
                      <a:endParaRPr lang="id-ID" sz="4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Periksa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semua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cek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dalam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cutoff bank statement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mengenai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kemungkinan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hilangnya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cek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yang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tercantum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sebagai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cek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yang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beredar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pada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tanggal</a:t>
                      </a:r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neraca</a:t>
                      </a:r>
                      <a:endParaRPr lang="id-ID" sz="4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id-ID" sz="4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id-ID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366" marR="5636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d-ID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366" marR="5636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d-ID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366" marR="5636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id-ID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366" marR="56366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4358619" y="-27135"/>
            <a:ext cx="16650307" cy="48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1793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 </a:t>
            </a:r>
            <a:r>
              <a:rPr lang="en-US" b="1" dirty="0"/>
              <a:t/>
            </a:r>
            <a:br>
              <a:rPr lang="en-US" b="1" dirty="0"/>
            </a:b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1400546"/>
              </p:ext>
            </p:extLst>
          </p:nvPr>
        </p:nvGraphicFramePr>
        <p:xfrm>
          <a:off x="76199" y="685800"/>
          <a:ext cx="8382000" cy="6461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87142"/>
                <a:gridCol w="769776"/>
                <a:gridCol w="855306"/>
                <a:gridCol w="769776"/>
              </a:tblGrid>
              <a:tr h="54403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id-ID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6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Verifikasi</a:t>
                      </a:r>
                      <a:r>
                        <a:rPr lang="en-US" sz="3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penyajian</a:t>
                      </a:r>
                      <a:r>
                        <a:rPr lang="en-US" sz="3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kas</a:t>
                      </a:r>
                      <a:r>
                        <a:rPr lang="en-US" sz="3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dalam</a:t>
                      </a:r>
                      <a:r>
                        <a:rPr lang="en-US" sz="3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neraca</a:t>
                      </a:r>
                      <a:endParaRPr lang="id-ID" sz="6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US" sz="3600" b="1" dirty="0" err="1">
                          <a:solidFill>
                            <a:schemeClr val="accent1"/>
                          </a:solidFill>
                          <a:effectLst/>
                        </a:rPr>
                        <a:t>Periksa</a:t>
                      </a:r>
                      <a:r>
                        <a:rPr lang="en-US" sz="3600" b="1" dirty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chemeClr val="accent1"/>
                          </a:solidFill>
                          <a:effectLst/>
                        </a:rPr>
                        <a:t>jawaban</a:t>
                      </a:r>
                      <a:r>
                        <a:rPr lang="en-US" sz="3600" b="1" dirty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chemeClr val="accent1"/>
                          </a:solidFill>
                          <a:effectLst/>
                        </a:rPr>
                        <a:t>konfirmasi</a:t>
                      </a:r>
                      <a:r>
                        <a:rPr lang="en-US" sz="3600" b="1" dirty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chemeClr val="accent1"/>
                          </a:solidFill>
                          <a:effectLst/>
                        </a:rPr>
                        <a:t>dari</a:t>
                      </a:r>
                      <a:r>
                        <a:rPr lang="en-US" sz="3600" b="1" dirty="0">
                          <a:solidFill>
                            <a:schemeClr val="accent1"/>
                          </a:solidFill>
                          <a:effectLst/>
                        </a:rPr>
                        <a:t> bank </a:t>
                      </a:r>
                      <a:r>
                        <a:rPr lang="en-US" sz="3600" b="1" dirty="0" err="1">
                          <a:solidFill>
                            <a:schemeClr val="accent1"/>
                          </a:solidFill>
                          <a:effectLst/>
                        </a:rPr>
                        <a:t>mengenai</a:t>
                      </a:r>
                      <a:r>
                        <a:rPr lang="en-US" sz="3600" b="1" dirty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chemeClr val="accent1"/>
                          </a:solidFill>
                          <a:effectLst/>
                        </a:rPr>
                        <a:t>batasan</a:t>
                      </a:r>
                      <a:r>
                        <a:rPr lang="en-US" sz="3600" b="1" dirty="0">
                          <a:solidFill>
                            <a:schemeClr val="accent1"/>
                          </a:solidFill>
                          <a:effectLst/>
                        </a:rPr>
                        <a:t> yang </a:t>
                      </a:r>
                      <a:r>
                        <a:rPr lang="en-US" sz="3600" b="1" dirty="0" err="1">
                          <a:solidFill>
                            <a:schemeClr val="accent1"/>
                          </a:solidFill>
                          <a:effectLst/>
                        </a:rPr>
                        <a:t>dikenakan</a:t>
                      </a:r>
                      <a:r>
                        <a:rPr lang="en-US" sz="3600" b="1" dirty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chemeClr val="accent1"/>
                          </a:solidFill>
                          <a:effectLst/>
                        </a:rPr>
                        <a:t>terhadap</a:t>
                      </a:r>
                      <a:r>
                        <a:rPr lang="en-US" sz="3600" b="1" dirty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chemeClr val="accent1"/>
                          </a:solidFill>
                          <a:effectLst/>
                        </a:rPr>
                        <a:t>pemakaian</a:t>
                      </a:r>
                      <a:r>
                        <a:rPr lang="en-US" sz="3600" b="1" dirty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chemeClr val="accent1"/>
                          </a:solidFill>
                          <a:effectLst/>
                        </a:rPr>
                        <a:t>rekening</a:t>
                      </a:r>
                      <a:r>
                        <a:rPr lang="en-US" sz="3600" b="1" dirty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chemeClr val="accent1"/>
                          </a:solidFill>
                          <a:effectLst/>
                        </a:rPr>
                        <a:t>tertentu</a:t>
                      </a:r>
                      <a:r>
                        <a:rPr lang="en-US" sz="3600" b="1" dirty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chemeClr val="accent1"/>
                          </a:solidFill>
                          <a:effectLst/>
                        </a:rPr>
                        <a:t>klien</a:t>
                      </a:r>
                      <a:r>
                        <a:rPr lang="en-US" sz="3600" b="1" dirty="0">
                          <a:solidFill>
                            <a:schemeClr val="accent1"/>
                          </a:solidFill>
                          <a:effectLst/>
                        </a:rPr>
                        <a:t> di bank</a:t>
                      </a:r>
                      <a:endParaRPr lang="id-ID" sz="6000" b="1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US" sz="3600" b="1" dirty="0" err="1">
                          <a:solidFill>
                            <a:schemeClr val="accent1"/>
                          </a:solidFill>
                          <a:effectLst/>
                        </a:rPr>
                        <a:t>Lakukan</a:t>
                      </a:r>
                      <a:r>
                        <a:rPr lang="en-US" sz="3600" b="1" dirty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chemeClr val="accent1"/>
                          </a:solidFill>
                          <a:effectLst/>
                        </a:rPr>
                        <a:t>wawancara</a:t>
                      </a:r>
                      <a:r>
                        <a:rPr lang="en-US" sz="3600" b="1" dirty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chemeClr val="accent1"/>
                          </a:solidFill>
                          <a:effectLst/>
                        </a:rPr>
                        <a:t>dengan</a:t>
                      </a:r>
                      <a:r>
                        <a:rPr lang="en-US" sz="3600" b="1" dirty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chemeClr val="accent1"/>
                          </a:solidFill>
                          <a:effectLst/>
                        </a:rPr>
                        <a:t>menejemen</a:t>
                      </a:r>
                      <a:r>
                        <a:rPr lang="en-US" sz="3600" b="1" dirty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chemeClr val="accent1"/>
                          </a:solidFill>
                          <a:effectLst/>
                        </a:rPr>
                        <a:t>mengenai</a:t>
                      </a:r>
                      <a:r>
                        <a:rPr lang="en-US" sz="3600" b="1" dirty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chemeClr val="accent1"/>
                          </a:solidFill>
                          <a:effectLst/>
                        </a:rPr>
                        <a:t>batasan</a:t>
                      </a:r>
                      <a:r>
                        <a:rPr lang="en-US" sz="3600" b="1" dirty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chemeClr val="accent1"/>
                          </a:solidFill>
                          <a:effectLst/>
                        </a:rPr>
                        <a:t>penggunaak</a:t>
                      </a:r>
                      <a:r>
                        <a:rPr lang="en-US" sz="3600" b="1" dirty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chemeClr val="accent1"/>
                          </a:solidFill>
                          <a:effectLst/>
                        </a:rPr>
                        <a:t>kas</a:t>
                      </a:r>
                      <a:r>
                        <a:rPr lang="en-US" sz="3600" b="1" dirty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chemeClr val="accent1"/>
                          </a:solidFill>
                          <a:effectLst/>
                        </a:rPr>
                        <a:t>klien</a:t>
                      </a:r>
                      <a:endParaRPr lang="id-ID" sz="6000" b="1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id-ID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id-ID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366" marR="5636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d-ID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366" marR="5636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d-ID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366" marR="5636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id-ID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366" marR="56366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4358619" y="-27135"/>
            <a:ext cx="16650307" cy="48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469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357</Words>
  <Application>Microsoft Office PowerPoint</Application>
  <PresentationFormat>On-screen Show (4:3)</PresentationFormat>
  <Paragraphs>100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Aharoni</vt:lpstr>
      <vt:lpstr>Arial</vt:lpstr>
      <vt:lpstr>Broadway</vt:lpstr>
      <vt:lpstr>Calibri</vt:lpstr>
      <vt:lpstr>Times New Roman</vt:lpstr>
      <vt:lpstr>Office Theme</vt:lpstr>
      <vt:lpstr>UJI SUBSTANTIF</vt:lpstr>
      <vt:lpstr>Deskripsi Kas </vt:lpstr>
      <vt:lpstr>Prinsip akuntansi  yang lazim dalam penyajian Kas dalam neraca </vt:lpstr>
      <vt:lpstr>Prinsip akuntansi  yang lazim dalam penyajian Kas dalam neraca lanjutan ... </vt:lpstr>
      <vt:lpstr>Tujuan pengujian substantif terhadap Kas </vt:lpstr>
      <vt:lpstr>  PROGRAM PEGUJIAN SUBSTANTIF KAS</vt:lpstr>
      <vt:lpstr>  </vt:lpstr>
      <vt:lpstr>  </vt:lpstr>
      <vt:lpstr>  </vt:lpstr>
      <vt:lpstr>  </vt:lpstr>
      <vt:lpstr>Prosedur work-back  </vt:lpstr>
      <vt:lpstr>PROSEDUR MAJU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UJI SUBSTANTIF</dc:title>
  <dc:creator>Unisma</dc:creator>
  <cp:lastModifiedBy>Limitless</cp:lastModifiedBy>
  <cp:revision>14</cp:revision>
  <dcterms:created xsi:type="dcterms:W3CDTF">2013-10-19T01:31:55Z</dcterms:created>
  <dcterms:modified xsi:type="dcterms:W3CDTF">2014-12-14T15:52:40Z</dcterms:modified>
</cp:coreProperties>
</file>